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724" y="40"/>
      </p:cViewPr>
      <p:guideLst/>
    </p:cSldViewPr>
  </p:slideViewPr>
  <p:notesTextViewPr>
    <p:cViewPr>
      <p:scale>
        <a:sx n="1" d="1"/>
        <a:sy n="1" d="1"/>
      </p:scale>
      <p:origin x="0" y="0"/>
    </p:cViewPr>
  </p:notesTextViewPr>
  <p:sorterViewPr>
    <p:cViewPr>
      <p:scale>
        <a:sx n="20" d="100"/>
        <a:sy n="2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B340E-FD4A-4760-844E-761BE4994AD8}" type="datetimeFigureOut">
              <a:rPr lang="en-GB" smtClean="0"/>
              <a:t>19/06/2019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36E41-AB61-49B0-95C8-176A6B97607B}" type="slidenum">
              <a:rPr lang="en-GB" smtClean="0"/>
              <a:t>‹#›</a:t>
            </a:fld>
            <a:endParaRPr lang="en-GB"/>
          </a:p>
        </p:txBody>
      </p:sp>
    </p:spTree>
    <p:extLst>
      <p:ext uri="{BB962C8B-B14F-4D97-AF65-F5344CB8AC3E}">
        <p14:creationId xmlns:p14="http://schemas.microsoft.com/office/powerpoint/2010/main" val="1227514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CBD1D-0700-47C3-814E-81562E99B0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C85EC65-1A5A-4289-AE29-8ABCA90A43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0943C79-2723-470F-BC48-F2C6C5F3F6EF}"/>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71C69531-8C3C-4E6A-82FA-EA2CC30F61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93D057-A54F-4608-88BB-31659AD9BD9D}"/>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565711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1A118-1202-4ECF-AB21-308F90737A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9E95C1F-BF4C-437C-B716-5FCA5C05C04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D83A42-3359-486B-BA77-E0E21C83009D}"/>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30230F3B-D9B5-4FD1-B9F0-B406FF547D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C88660-E0C0-4177-A475-31872B3F48B4}"/>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550495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9C7A8-7011-46FE-936C-5D3E294ED63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2F03CC5-11A8-4914-A3BA-5616FBF3A9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1C35A1C-5556-4E27-81C5-6F15CD387096}"/>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BFAC7C9B-9BD6-4C16-A311-942BB15A6F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EABD72-9FCB-415A-82A2-EC639C90AF10}"/>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1802899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C8055-866F-4D36-95CC-8F466CF5782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A3B7A4-4E28-423C-A31A-E3B711BA82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B8FFEA7-0F39-43E8-989D-8E9C790414BE}"/>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7FD839C2-1203-4A80-A162-CC3E76065D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CCFBAC-6BF7-49A2-988E-7EBD032B378B}"/>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306325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41A61-A41E-482F-992D-1D7C271E71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CD4F00B-4437-41AA-A288-CDC306CDF0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CE5903E-9E08-44F0-AA90-F0A3E61DAFCF}"/>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624A67A4-6D46-40C6-8454-220AC74D62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23A91E-3751-4686-91DA-04E9CDFE8BD3}"/>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352513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C7A7B-3F4A-4897-9D67-C84DCA0AF23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B4BBF1-1B68-40FC-BE8F-4C1EC9468E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F5E8147-0C24-4F78-822F-E37AA7C3EF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ED252C6-E125-4E7B-AF8A-64B2F3120B04}"/>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6" name="Footer Placeholder 5">
            <a:extLst>
              <a:ext uri="{FF2B5EF4-FFF2-40B4-BE49-F238E27FC236}">
                <a16:creationId xmlns:a16="http://schemas.microsoft.com/office/drawing/2014/main" id="{2A303D65-2769-4D6E-8353-DA705E5CDB8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13FC2-12C8-4995-8397-BE3191C72A38}"/>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27515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A3FD-DC61-4750-AF42-7CD2C5F7793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D2D460-D6B5-4A41-85EA-9FA0C7F5CB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EB3792D-5A1A-4080-9BEE-6CB0FEE45A6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06ABC6-BB82-4198-925C-FB7B8BC20C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A154C4D-C559-4FA8-B445-24F91D728BC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D3AA3E5-78CF-453C-BCD2-6A35680FB51E}"/>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8" name="Footer Placeholder 7">
            <a:extLst>
              <a:ext uri="{FF2B5EF4-FFF2-40B4-BE49-F238E27FC236}">
                <a16:creationId xmlns:a16="http://schemas.microsoft.com/office/drawing/2014/main" id="{F1ED784E-AA5F-4B38-891D-056E2AB1F1C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40E7610-7A0A-4EC4-B29C-A3EE5BAC48E8}"/>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1532538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9D634-0A18-472B-9BBB-036633E23FA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95F2F2-5BAA-46F8-9287-5AFAEF284261}"/>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4" name="Footer Placeholder 3">
            <a:extLst>
              <a:ext uri="{FF2B5EF4-FFF2-40B4-BE49-F238E27FC236}">
                <a16:creationId xmlns:a16="http://schemas.microsoft.com/office/drawing/2014/main" id="{37FA4BA5-1F86-4A07-BD80-4FDF6C543AB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77077DF-E572-4528-876E-186B55AEACD1}"/>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228718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10B654-596A-4851-922A-E44BFCF0B71C}"/>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3" name="Footer Placeholder 2">
            <a:extLst>
              <a:ext uri="{FF2B5EF4-FFF2-40B4-BE49-F238E27FC236}">
                <a16:creationId xmlns:a16="http://schemas.microsoft.com/office/drawing/2014/main" id="{4D52F2AE-A73C-4265-9955-02BEAB48A15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57B7259-FFB7-4A8E-948B-8A7AE7D1FBDE}"/>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1169101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3224E-B1C8-40B2-936F-03B823BA5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384AC5-4F15-4D3E-B5CB-E7D519CF6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BA9BE0-1AB9-4CB0-B8A4-969ECB4432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6341992-2BF3-4505-8A04-8874134092A5}"/>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6" name="Footer Placeholder 5">
            <a:extLst>
              <a:ext uri="{FF2B5EF4-FFF2-40B4-BE49-F238E27FC236}">
                <a16:creationId xmlns:a16="http://schemas.microsoft.com/office/drawing/2014/main" id="{BAA419B0-A92A-4628-B775-42C20D4C2C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949F64-6E48-4A23-B53E-7720F18FCE80}"/>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69941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C7FF1-F4A2-495B-A659-318A11AC4A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2056D43-BE57-4C8E-B1F8-16F8460195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C3149A1-7EC4-43B7-B53F-9F829B4760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619F1EB-E54E-4F47-AE0F-39C4EEF91641}"/>
              </a:ext>
            </a:extLst>
          </p:cNvPr>
          <p:cNvSpPr>
            <a:spLocks noGrp="1"/>
          </p:cNvSpPr>
          <p:nvPr>
            <p:ph type="dt" sz="half" idx="10"/>
          </p:nvPr>
        </p:nvSpPr>
        <p:spPr/>
        <p:txBody>
          <a:bodyPr/>
          <a:lstStyle/>
          <a:p>
            <a:fld id="{F0E95435-10EB-429A-9147-CCF6491141B7}" type="datetimeFigureOut">
              <a:rPr lang="en-GB" smtClean="0"/>
              <a:t>19/06/2019</a:t>
            </a:fld>
            <a:endParaRPr lang="en-GB"/>
          </a:p>
        </p:txBody>
      </p:sp>
      <p:sp>
        <p:nvSpPr>
          <p:cNvPr id="6" name="Footer Placeholder 5">
            <a:extLst>
              <a:ext uri="{FF2B5EF4-FFF2-40B4-BE49-F238E27FC236}">
                <a16:creationId xmlns:a16="http://schemas.microsoft.com/office/drawing/2014/main" id="{F195BF75-795B-4E5A-8BD1-D80B493A98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36316B-E23F-48FA-95F4-44825601AED3}"/>
              </a:ext>
            </a:extLst>
          </p:cNvPr>
          <p:cNvSpPr>
            <a:spLocks noGrp="1"/>
          </p:cNvSpPr>
          <p:nvPr>
            <p:ph type="sldNum" sz="quarter" idx="12"/>
          </p:nvPr>
        </p:nvSpPr>
        <p:spPr/>
        <p:txBody>
          <a:bodyPr/>
          <a:lstStyle/>
          <a:p>
            <a:fld id="{5F8F4BBF-103F-41FB-9364-C2F1A14EBCA1}" type="slidenum">
              <a:rPr lang="en-GB" smtClean="0"/>
              <a:t>‹#›</a:t>
            </a:fld>
            <a:endParaRPr lang="en-GB"/>
          </a:p>
        </p:txBody>
      </p:sp>
    </p:spTree>
    <p:extLst>
      <p:ext uri="{BB962C8B-B14F-4D97-AF65-F5344CB8AC3E}">
        <p14:creationId xmlns:p14="http://schemas.microsoft.com/office/powerpoint/2010/main" val="2396620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000"/>
            <a:lum/>
          </a:blip>
          <a:srcRect/>
          <a:stretch>
            <a:fillRect l="19000" t="-37000" r="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126019-BBB5-47F1-BED0-5A004FEA4A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602A31F-A345-434E-8550-D3E117D3A29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0ABEE6-919F-4B49-A140-6BFFF197D7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95435-10EB-429A-9147-CCF6491141B7}" type="datetimeFigureOut">
              <a:rPr lang="en-GB" smtClean="0"/>
              <a:t>19/06/2019</a:t>
            </a:fld>
            <a:endParaRPr lang="en-GB"/>
          </a:p>
        </p:txBody>
      </p:sp>
      <p:sp>
        <p:nvSpPr>
          <p:cNvPr id="5" name="Footer Placeholder 4">
            <a:extLst>
              <a:ext uri="{FF2B5EF4-FFF2-40B4-BE49-F238E27FC236}">
                <a16:creationId xmlns:a16="http://schemas.microsoft.com/office/drawing/2014/main" id="{9427516F-7052-43C2-94DC-17FA5EAB64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1294F58-4CA7-447F-A563-03CE9A8857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F4BBF-103F-41FB-9364-C2F1A14EBCA1}" type="slidenum">
              <a:rPr lang="en-GB" smtClean="0"/>
              <a:t>‹#›</a:t>
            </a:fld>
            <a:endParaRPr lang="en-GB"/>
          </a:p>
        </p:txBody>
      </p:sp>
    </p:spTree>
    <p:extLst>
      <p:ext uri="{BB962C8B-B14F-4D97-AF65-F5344CB8AC3E}">
        <p14:creationId xmlns:p14="http://schemas.microsoft.com/office/powerpoint/2010/main" val="3795293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589571-0B92-45AA-BF5E-30A01F7978AD}"/>
              </a:ext>
            </a:extLst>
          </p:cNvPr>
          <p:cNvSpPr txBox="1"/>
          <p:nvPr/>
        </p:nvSpPr>
        <p:spPr>
          <a:xfrm>
            <a:off x="1777681" y="1752419"/>
            <a:ext cx="8242299" cy="2800767"/>
          </a:xfrm>
          <a:prstGeom prst="rect">
            <a:avLst/>
          </a:prstGeom>
          <a:noFill/>
        </p:spPr>
        <p:txBody>
          <a:bodyPr wrap="square" rtlCol="0">
            <a:spAutoFit/>
          </a:bodyPr>
          <a:lstStyle/>
          <a:p>
            <a:pPr algn="ctr"/>
            <a:endParaRPr lang="en-GB" sz="4400" b="1" dirty="0"/>
          </a:p>
          <a:p>
            <a:pPr algn="ctr"/>
            <a:r>
              <a:rPr lang="en-GB" sz="4400" b="1" dirty="0"/>
              <a:t>Earls Colne Neighbourhood Plan</a:t>
            </a:r>
          </a:p>
          <a:p>
            <a:pPr algn="ctr"/>
            <a:endParaRPr lang="en-GB" sz="4400" b="1" dirty="0"/>
          </a:p>
          <a:p>
            <a:pPr algn="ctr"/>
            <a:r>
              <a:rPr lang="en-GB" sz="4400" b="1" dirty="0"/>
              <a:t>Update 19.06.19</a:t>
            </a:r>
            <a:endParaRPr lang="en-GB" sz="2000" b="1" dirty="0"/>
          </a:p>
        </p:txBody>
      </p:sp>
      <p:grpSp>
        <p:nvGrpSpPr>
          <p:cNvPr id="13" name="Group 12">
            <a:extLst>
              <a:ext uri="{FF2B5EF4-FFF2-40B4-BE49-F238E27FC236}">
                <a16:creationId xmlns:a16="http://schemas.microsoft.com/office/drawing/2014/main" id="{0381CAE7-02A6-406D-951F-87D6E30AD242}"/>
              </a:ext>
            </a:extLst>
          </p:cNvPr>
          <p:cNvGrpSpPr/>
          <p:nvPr/>
        </p:nvGrpSpPr>
        <p:grpSpPr>
          <a:xfrm>
            <a:off x="0" y="6370320"/>
            <a:ext cx="12192000" cy="450016"/>
            <a:chOff x="0" y="6370320"/>
            <a:chExt cx="12192000" cy="450016"/>
          </a:xfrm>
        </p:grpSpPr>
        <p:cxnSp>
          <p:nvCxnSpPr>
            <p:cNvPr id="8" name="Straight Connector 7">
              <a:extLst>
                <a:ext uri="{FF2B5EF4-FFF2-40B4-BE49-F238E27FC236}">
                  <a16:creationId xmlns:a16="http://schemas.microsoft.com/office/drawing/2014/main" id="{1047E353-BB85-4B9B-B66B-8319318F1E39}"/>
                </a:ext>
              </a:extLst>
            </p:cNvPr>
            <p:cNvCxnSpPr/>
            <p:nvPr/>
          </p:nvCxnSpPr>
          <p:spPr>
            <a:xfrm flipV="1">
              <a:off x="0" y="6370320"/>
              <a:ext cx="12192000" cy="7112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B36962-BE1B-4C56-B177-C0EF68D1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160" y="6441439"/>
              <a:ext cx="285709" cy="378897"/>
            </a:xfrm>
            <a:prstGeom prst="rect">
              <a:avLst/>
            </a:prstGeom>
          </p:spPr>
        </p:pic>
      </p:grpSp>
      <p:pic>
        <p:nvPicPr>
          <p:cNvPr id="3" name="Picture 2" descr="A close up of a sign&#10;&#10;Description automatically generated">
            <a:extLst>
              <a:ext uri="{FF2B5EF4-FFF2-40B4-BE49-F238E27FC236}">
                <a16:creationId xmlns:a16="http://schemas.microsoft.com/office/drawing/2014/main" id="{3A023008-3EB0-40D4-BB0F-CF10DB74A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470" y="416561"/>
            <a:ext cx="2202425" cy="1591962"/>
          </a:xfrm>
          <a:prstGeom prst="rect">
            <a:avLst/>
          </a:prstGeom>
        </p:spPr>
      </p:pic>
    </p:spTree>
    <p:extLst>
      <p:ext uri="{BB962C8B-B14F-4D97-AF65-F5344CB8AC3E}">
        <p14:creationId xmlns:p14="http://schemas.microsoft.com/office/powerpoint/2010/main" val="3299793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81CAE7-02A6-406D-951F-87D6E30AD242}"/>
              </a:ext>
            </a:extLst>
          </p:cNvPr>
          <p:cNvGrpSpPr/>
          <p:nvPr/>
        </p:nvGrpSpPr>
        <p:grpSpPr>
          <a:xfrm>
            <a:off x="0" y="6370320"/>
            <a:ext cx="12192000" cy="450016"/>
            <a:chOff x="0" y="6370320"/>
            <a:chExt cx="12192000" cy="450016"/>
          </a:xfrm>
        </p:grpSpPr>
        <p:cxnSp>
          <p:nvCxnSpPr>
            <p:cNvPr id="8" name="Straight Connector 7">
              <a:extLst>
                <a:ext uri="{FF2B5EF4-FFF2-40B4-BE49-F238E27FC236}">
                  <a16:creationId xmlns:a16="http://schemas.microsoft.com/office/drawing/2014/main" id="{1047E353-BB85-4B9B-B66B-8319318F1E39}"/>
                </a:ext>
              </a:extLst>
            </p:cNvPr>
            <p:cNvCxnSpPr/>
            <p:nvPr/>
          </p:nvCxnSpPr>
          <p:spPr>
            <a:xfrm flipV="1">
              <a:off x="0" y="6370320"/>
              <a:ext cx="12192000" cy="7112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B36962-BE1B-4C56-B177-C0EF68D1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160" y="6441439"/>
              <a:ext cx="285709" cy="378897"/>
            </a:xfrm>
            <a:prstGeom prst="rect">
              <a:avLst/>
            </a:prstGeom>
          </p:spPr>
        </p:pic>
      </p:grpSp>
      <p:sp>
        <p:nvSpPr>
          <p:cNvPr id="2" name="TextBox 1">
            <a:extLst>
              <a:ext uri="{FF2B5EF4-FFF2-40B4-BE49-F238E27FC236}">
                <a16:creationId xmlns:a16="http://schemas.microsoft.com/office/drawing/2014/main" id="{CEBF81AD-14E1-4212-B758-262ACBAEB63D}"/>
              </a:ext>
            </a:extLst>
          </p:cNvPr>
          <p:cNvSpPr txBox="1"/>
          <p:nvPr/>
        </p:nvSpPr>
        <p:spPr>
          <a:xfrm>
            <a:off x="800100" y="584237"/>
            <a:ext cx="6388416" cy="523220"/>
          </a:xfrm>
          <a:prstGeom prst="rect">
            <a:avLst/>
          </a:prstGeom>
          <a:noFill/>
        </p:spPr>
        <p:txBody>
          <a:bodyPr wrap="none" rtlCol="0">
            <a:spAutoFit/>
          </a:bodyPr>
          <a:lstStyle/>
          <a:p>
            <a:r>
              <a:rPr lang="en-GB" sz="2800" b="1" dirty="0"/>
              <a:t>Proposed Vision, Objectives and Policies</a:t>
            </a:r>
          </a:p>
        </p:txBody>
      </p:sp>
      <p:sp>
        <p:nvSpPr>
          <p:cNvPr id="3" name="TextBox 2">
            <a:extLst>
              <a:ext uri="{FF2B5EF4-FFF2-40B4-BE49-F238E27FC236}">
                <a16:creationId xmlns:a16="http://schemas.microsoft.com/office/drawing/2014/main" id="{95C94342-A7C2-4596-9E0D-CCBE4F7BCA8A}"/>
              </a:ext>
            </a:extLst>
          </p:cNvPr>
          <p:cNvSpPr txBox="1"/>
          <p:nvPr/>
        </p:nvSpPr>
        <p:spPr>
          <a:xfrm>
            <a:off x="800100" y="1410336"/>
            <a:ext cx="8122981" cy="2677656"/>
          </a:xfrm>
          <a:prstGeom prst="rect">
            <a:avLst/>
          </a:prstGeom>
          <a:noFill/>
        </p:spPr>
        <p:txBody>
          <a:bodyPr wrap="square" rtlCol="0">
            <a:spAutoFit/>
          </a:bodyPr>
          <a:lstStyle/>
          <a:p>
            <a:pPr algn="just"/>
            <a:r>
              <a:rPr lang="en-GB" sz="2400" b="1" u="sng" dirty="0"/>
              <a:t>Our Vision</a:t>
            </a:r>
          </a:p>
          <a:p>
            <a:pPr algn="just"/>
            <a:r>
              <a:rPr lang="en-GB" sz="2400" i="1" dirty="0"/>
              <a:t>“To protect and secure the rich history, rural environment and community spirit of our village. To enhance Earls Colne as a residential and business community offering wide ranging housing stock, good employment opportunities, local sport and leisure facilities within an attractive, safe and friendly environment.”</a:t>
            </a:r>
          </a:p>
        </p:txBody>
      </p:sp>
      <p:sp>
        <p:nvSpPr>
          <p:cNvPr id="4" name="TextBox 3">
            <a:extLst>
              <a:ext uri="{FF2B5EF4-FFF2-40B4-BE49-F238E27FC236}">
                <a16:creationId xmlns:a16="http://schemas.microsoft.com/office/drawing/2014/main" id="{80CF6BE1-3B39-4894-873D-8C5C08C86A50}"/>
              </a:ext>
            </a:extLst>
          </p:cNvPr>
          <p:cNvSpPr txBox="1"/>
          <p:nvPr/>
        </p:nvSpPr>
        <p:spPr>
          <a:xfrm>
            <a:off x="711609" y="4259660"/>
            <a:ext cx="10516830" cy="1569660"/>
          </a:xfrm>
          <a:prstGeom prst="rect">
            <a:avLst/>
          </a:prstGeom>
          <a:noFill/>
        </p:spPr>
        <p:txBody>
          <a:bodyPr wrap="square" rtlCol="0">
            <a:spAutoFit/>
          </a:bodyPr>
          <a:lstStyle/>
          <a:p>
            <a:r>
              <a:rPr lang="en-GB" sz="2400" b="1" u="sng" dirty="0"/>
              <a:t>Our Objectives and Policies</a:t>
            </a:r>
          </a:p>
          <a:p>
            <a:r>
              <a:rPr lang="en-GB" sz="2400" dirty="0"/>
              <a:t>Agreement on the Vision will allow the Task Groups to develop “Objectives” related to their aspects of the NP and then eventually from these objectives we can prepare our “Policies” for inclusion in the final NP.</a:t>
            </a:r>
          </a:p>
        </p:txBody>
      </p:sp>
      <p:pic>
        <p:nvPicPr>
          <p:cNvPr id="11" name="Picture 10" descr="A close up of a sign&#10;&#10;Description automatically generated">
            <a:extLst>
              <a:ext uri="{FF2B5EF4-FFF2-40B4-BE49-F238E27FC236}">
                <a16:creationId xmlns:a16="http://schemas.microsoft.com/office/drawing/2014/main" id="{D8C05970-663D-418F-8D5D-19BE059F2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470" y="416561"/>
            <a:ext cx="2202425" cy="1591962"/>
          </a:xfrm>
          <a:prstGeom prst="rect">
            <a:avLst/>
          </a:prstGeom>
        </p:spPr>
      </p:pic>
    </p:spTree>
    <p:extLst>
      <p:ext uri="{BB962C8B-B14F-4D97-AF65-F5344CB8AC3E}">
        <p14:creationId xmlns:p14="http://schemas.microsoft.com/office/powerpoint/2010/main" val="4088560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81CAE7-02A6-406D-951F-87D6E30AD242}"/>
              </a:ext>
            </a:extLst>
          </p:cNvPr>
          <p:cNvGrpSpPr/>
          <p:nvPr/>
        </p:nvGrpSpPr>
        <p:grpSpPr>
          <a:xfrm>
            <a:off x="0" y="6370320"/>
            <a:ext cx="12192000" cy="450016"/>
            <a:chOff x="0" y="6370320"/>
            <a:chExt cx="12192000" cy="450016"/>
          </a:xfrm>
        </p:grpSpPr>
        <p:cxnSp>
          <p:nvCxnSpPr>
            <p:cNvPr id="8" name="Straight Connector 7">
              <a:extLst>
                <a:ext uri="{FF2B5EF4-FFF2-40B4-BE49-F238E27FC236}">
                  <a16:creationId xmlns:a16="http://schemas.microsoft.com/office/drawing/2014/main" id="{1047E353-BB85-4B9B-B66B-8319318F1E39}"/>
                </a:ext>
              </a:extLst>
            </p:cNvPr>
            <p:cNvCxnSpPr/>
            <p:nvPr/>
          </p:nvCxnSpPr>
          <p:spPr>
            <a:xfrm flipV="1">
              <a:off x="0" y="6370320"/>
              <a:ext cx="12192000" cy="7112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B36962-BE1B-4C56-B177-C0EF68D1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160" y="6441439"/>
              <a:ext cx="285709" cy="378897"/>
            </a:xfrm>
            <a:prstGeom prst="rect">
              <a:avLst/>
            </a:prstGeom>
          </p:spPr>
        </p:pic>
      </p:grpSp>
      <p:sp>
        <p:nvSpPr>
          <p:cNvPr id="2" name="TextBox 1">
            <a:extLst>
              <a:ext uri="{FF2B5EF4-FFF2-40B4-BE49-F238E27FC236}">
                <a16:creationId xmlns:a16="http://schemas.microsoft.com/office/drawing/2014/main" id="{CEBF81AD-14E1-4212-B758-262ACBAEB63D}"/>
              </a:ext>
            </a:extLst>
          </p:cNvPr>
          <p:cNvSpPr txBox="1"/>
          <p:nvPr/>
        </p:nvSpPr>
        <p:spPr>
          <a:xfrm>
            <a:off x="800100" y="584237"/>
            <a:ext cx="5793381" cy="523220"/>
          </a:xfrm>
          <a:prstGeom prst="rect">
            <a:avLst/>
          </a:prstGeom>
          <a:noFill/>
        </p:spPr>
        <p:txBody>
          <a:bodyPr wrap="none" rtlCol="0">
            <a:spAutoFit/>
          </a:bodyPr>
          <a:lstStyle/>
          <a:p>
            <a:r>
              <a:rPr lang="en-GB" sz="2800" b="1" dirty="0"/>
              <a:t>Proposed Initial Funding Application</a:t>
            </a:r>
          </a:p>
        </p:txBody>
      </p:sp>
      <p:pic>
        <p:nvPicPr>
          <p:cNvPr id="9" name="Picture 8" descr="A close up of a sign&#10;&#10;Description automatically generated">
            <a:extLst>
              <a:ext uri="{FF2B5EF4-FFF2-40B4-BE49-F238E27FC236}">
                <a16:creationId xmlns:a16="http://schemas.microsoft.com/office/drawing/2014/main" id="{3A26B20C-BFA5-43D2-BE49-DA803B490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470" y="416561"/>
            <a:ext cx="2202425" cy="1591962"/>
          </a:xfrm>
          <a:prstGeom prst="rect">
            <a:avLst/>
          </a:prstGeom>
        </p:spPr>
      </p:pic>
      <p:graphicFrame>
        <p:nvGraphicFramePr>
          <p:cNvPr id="5" name="Table 4">
            <a:extLst>
              <a:ext uri="{FF2B5EF4-FFF2-40B4-BE49-F238E27FC236}">
                <a16:creationId xmlns:a16="http://schemas.microsoft.com/office/drawing/2014/main" id="{0F4CD2E4-FF65-4CFF-A04B-F0C4646E354A}"/>
              </a:ext>
            </a:extLst>
          </p:cNvPr>
          <p:cNvGraphicFramePr>
            <a:graphicFrameLocks noGrp="1"/>
          </p:cNvGraphicFramePr>
          <p:nvPr>
            <p:extLst>
              <p:ext uri="{D42A27DB-BD31-4B8C-83A1-F6EECF244321}">
                <p14:modId xmlns:p14="http://schemas.microsoft.com/office/powerpoint/2010/main" val="4118405015"/>
              </p:ext>
            </p:extLst>
          </p:nvPr>
        </p:nvGraphicFramePr>
        <p:xfrm>
          <a:off x="1031158" y="1605500"/>
          <a:ext cx="7965357" cy="4159250"/>
        </p:xfrm>
        <a:graphic>
          <a:graphicData uri="http://schemas.openxmlformats.org/drawingml/2006/table">
            <a:tbl>
              <a:tblPr/>
              <a:tblGrid>
                <a:gridCol w="5366136">
                  <a:extLst>
                    <a:ext uri="{9D8B030D-6E8A-4147-A177-3AD203B41FA5}">
                      <a16:colId xmlns:a16="http://schemas.microsoft.com/office/drawing/2014/main" val="3122120408"/>
                    </a:ext>
                  </a:extLst>
                </a:gridCol>
                <a:gridCol w="866407">
                  <a:extLst>
                    <a:ext uri="{9D8B030D-6E8A-4147-A177-3AD203B41FA5}">
                      <a16:colId xmlns:a16="http://schemas.microsoft.com/office/drawing/2014/main" val="1529480981"/>
                    </a:ext>
                  </a:extLst>
                </a:gridCol>
                <a:gridCol w="866407">
                  <a:extLst>
                    <a:ext uri="{9D8B030D-6E8A-4147-A177-3AD203B41FA5}">
                      <a16:colId xmlns:a16="http://schemas.microsoft.com/office/drawing/2014/main" val="1586420134"/>
                    </a:ext>
                  </a:extLst>
                </a:gridCol>
                <a:gridCol w="866407">
                  <a:extLst>
                    <a:ext uri="{9D8B030D-6E8A-4147-A177-3AD203B41FA5}">
                      <a16:colId xmlns:a16="http://schemas.microsoft.com/office/drawing/2014/main" val="554381439"/>
                    </a:ext>
                  </a:extLst>
                </a:gridCol>
              </a:tblGrid>
              <a:tr h="381000">
                <a:tc>
                  <a:txBody>
                    <a:bodyPr/>
                    <a:lstStyle/>
                    <a:p>
                      <a:pPr algn="l" fontAlgn="b"/>
                      <a:r>
                        <a:rPr lang="en-GB" sz="1200" b="1" i="0" u="sng" strike="noStrike" dirty="0">
                          <a:solidFill>
                            <a:srgbClr val="000000"/>
                          </a:solidFill>
                          <a:effectLst/>
                          <a:latin typeface="Calibri" panose="020F0502020204030204" pitchFamily="34" charset="0"/>
                        </a:rPr>
                        <a:t>Newsletter</a:t>
                      </a:r>
                    </a:p>
                  </a:txBody>
                  <a:tcPr marL="6350" marR="6350" marT="6350" marB="0" anchor="b">
                    <a:lnL>
                      <a:noFill/>
                    </a:lnL>
                    <a:lnR>
                      <a:noFill/>
                    </a:lnR>
                    <a:lnT>
                      <a:noFill/>
                    </a:lnT>
                    <a:lnB>
                      <a:noFill/>
                    </a:lnB>
                  </a:tcPr>
                </a:tc>
                <a:tc>
                  <a:txBody>
                    <a:bodyPr/>
                    <a:lstStyle/>
                    <a:p>
                      <a:pPr algn="r" fontAlgn="b"/>
                      <a:r>
                        <a:rPr lang="en-GB" sz="1200" b="1" i="0" u="none" strike="noStrike">
                          <a:solidFill>
                            <a:srgbClr val="000000"/>
                          </a:solidFill>
                          <a:effectLst/>
                          <a:latin typeface="Calibri" panose="020F0502020204030204" pitchFamily="34" charset="0"/>
                        </a:rPr>
                        <a:t> Per delivery </a:t>
                      </a:r>
                    </a:p>
                  </a:txBody>
                  <a:tcPr marL="6350" marR="6350" marT="6350" marB="0" anchor="b">
                    <a:lnL>
                      <a:noFill/>
                    </a:lnL>
                    <a:lnR>
                      <a:noFill/>
                    </a:lnR>
                    <a:lnT>
                      <a:noFill/>
                    </a:lnT>
                    <a:lnB>
                      <a:noFill/>
                    </a:lnB>
                  </a:tcPr>
                </a:tc>
                <a:tc>
                  <a:txBody>
                    <a:bodyPr/>
                    <a:lstStyle/>
                    <a:p>
                      <a:pPr algn="r" fontAlgn="b"/>
                      <a:r>
                        <a:rPr lang="en-GB" sz="1200" b="1" i="0" u="none" strike="noStrike">
                          <a:solidFill>
                            <a:srgbClr val="000000"/>
                          </a:solidFill>
                          <a:effectLst/>
                          <a:latin typeface="Calibri" panose="020F0502020204030204" pitchFamily="34" charset="0"/>
                        </a:rPr>
                        <a:t>No. of deliveries</a:t>
                      </a:r>
                    </a:p>
                  </a:txBody>
                  <a:tcPr marL="6350" marR="6350" marT="6350" marB="0" anchor="b">
                    <a:lnL>
                      <a:noFill/>
                    </a:lnL>
                    <a:lnR>
                      <a:noFill/>
                    </a:lnR>
                    <a:lnT>
                      <a:noFill/>
                    </a:lnT>
                    <a:lnB>
                      <a:noFill/>
                    </a:lnB>
                  </a:tcPr>
                </a:tc>
                <a:tc>
                  <a:txBody>
                    <a:bodyPr/>
                    <a:lstStyle/>
                    <a:p>
                      <a:pPr algn="r" fontAlgn="b"/>
                      <a:r>
                        <a:rPr lang="en-GB" sz="1200" b="1" i="0" u="none" strike="noStrike">
                          <a:solidFill>
                            <a:srgbClr val="000000"/>
                          </a:solidFill>
                          <a:effectLst/>
                          <a:latin typeface="Calibri" panose="020F0502020204030204" pitchFamily="34" charset="0"/>
                        </a:rPr>
                        <a:t>Total</a:t>
                      </a:r>
                    </a:p>
                  </a:txBody>
                  <a:tcPr marL="6350" marR="6350" marT="6350" marB="0" anchor="b">
                    <a:lnL>
                      <a:noFill/>
                    </a:lnL>
                    <a:lnR>
                      <a:noFill/>
                    </a:lnR>
                    <a:lnT>
                      <a:noFill/>
                    </a:lnT>
                    <a:lnB>
                      <a:noFill/>
                    </a:lnB>
                  </a:tcPr>
                </a:tc>
                <a:extLst>
                  <a:ext uri="{0D108BD9-81ED-4DB2-BD59-A6C34878D82A}">
                    <a16:rowId xmlns:a16="http://schemas.microsoft.com/office/drawing/2014/main" val="818949006"/>
                  </a:ext>
                </a:extLst>
              </a:tr>
              <a:tr h="184150">
                <a:tc>
                  <a:txBody>
                    <a:bodyPr/>
                    <a:lstStyle/>
                    <a:p>
                      <a:pPr algn="l" fontAlgn="b"/>
                      <a:r>
                        <a:rPr lang="en-GB" sz="1200" b="0" i="0" u="none" strike="noStrike">
                          <a:solidFill>
                            <a:srgbClr val="000000"/>
                          </a:solidFill>
                          <a:effectLst/>
                          <a:latin typeface="Calibri" panose="020F0502020204030204" pitchFamily="34" charset="0"/>
                        </a:rPr>
                        <a:t>PAPER: 12 pages A4, doublesided x 1700 copies = 21 A4 reams @ £3 per ream</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63.00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63.00 </a:t>
                      </a:r>
                    </a:p>
                  </a:txBody>
                  <a:tcPr marL="6350" marR="6350" marT="6350" marB="0" anchor="b">
                    <a:lnL>
                      <a:noFill/>
                    </a:lnL>
                    <a:lnR>
                      <a:noFill/>
                    </a:lnR>
                    <a:lnT>
                      <a:noFill/>
                    </a:lnT>
                    <a:lnB>
                      <a:noFill/>
                    </a:lnB>
                  </a:tcPr>
                </a:tc>
                <a:extLst>
                  <a:ext uri="{0D108BD9-81ED-4DB2-BD59-A6C34878D82A}">
                    <a16:rowId xmlns:a16="http://schemas.microsoft.com/office/drawing/2014/main" val="839400597"/>
                  </a:ext>
                </a:extLst>
              </a:tr>
              <a:tr h="184150">
                <a:tc>
                  <a:txBody>
                    <a:bodyPr/>
                    <a:lstStyle/>
                    <a:p>
                      <a:pPr algn="l" fontAlgn="b"/>
                      <a:r>
                        <a:rPr lang="en-GB" sz="1200" b="0" i="0" u="none" strike="noStrike">
                          <a:solidFill>
                            <a:srgbClr val="000000"/>
                          </a:solidFill>
                          <a:effectLst/>
                          <a:latin typeface="Calibri" panose="020F0502020204030204" pitchFamily="34" charset="0"/>
                        </a:rPr>
                        <a:t>PRINTING: B/W printing - 10,200 * .0045</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45.90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45.90 </a:t>
                      </a:r>
                    </a:p>
                  </a:txBody>
                  <a:tcPr marL="6350" marR="6350" marT="6350" marB="0" anchor="b">
                    <a:lnL>
                      <a:noFill/>
                    </a:lnL>
                    <a:lnR>
                      <a:noFill/>
                    </a:lnR>
                    <a:lnT>
                      <a:noFill/>
                    </a:lnT>
                    <a:lnB>
                      <a:noFill/>
                    </a:lnB>
                  </a:tcPr>
                </a:tc>
                <a:extLst>
                  <a:ext uri="{0D108BD9-81ED-4DB2-BD59-A6C34878D82A}">
                    <a16:rowId xmlns:a16="http://schemas.microsoft.com/office/drawing/2014/main" val="3259105331"/>
                  </a:ext>
                </a:extLst>
              </a:tr>
              <a:tr h="184150">
                <a:tc>
                  <a:txBody>
                    <a:bodyPr/>
                    <a:lstStyle/>
                    <a:p>
                      <a:pPr algn="l" fontAlgn="b"/>
                      <a:r>
                        <a:rPr lang="it-IT" sz="1200" b="0" i="0" u="none" strike="noStrike">
                          <a:solidFill>
                            <a:srgbClr val="000000"/>
                          </a:solidFill>
                          <a:effectLst/>
                          <a:latin typeface="Calibri" panose="020F0502020204030204" pitchFamily="34" charset="0"/>
                        </a:rPr>
                        <a:t>LEAFLET DISTRIBUTION (SOLO): £55 per 1000</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110.00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110.00 </a:t>
                      </a:r>
                    </a:p>
                  </a:txBody>
                  <a:tcPr marL="6350" marR="6350" marT="6350" marB="0" anchor="b">
                    <a:lnL>
                      <a:noFill/>
                    </a:lnL>
                    <a:lnR>
                      <a:noFill/>
                    </a:lnR>
                    <a:lnT>
                      <a:noFill/>
                    </a:lnT>
                    <a:lnB>
                      <a:noFill/>
                    </a:lnB>
                  </a:tcPr>
                </a:tc>
                <a:extLst>
                  <a:ext uri="{0D108BD9-81ED-4DB2-BD59-A6C34878D82A}">
                    <a16:rowId xmlns:a16="http://schemas.microsoft.com/office/drawing/2014/main" val="2103392714"/>
                  </a:ext>
                </a:extLst>
              </a:tr>
              <a:tr h="184150">
                <a:tc>
                  <a:txBody>
                    <a:bodyPr/>
                    <a:lstStyle/>
                    <a:p>
                      <a:pPr algn="l" fontAlgn="b"/>
                      <a:r>
                        <a:rPr lang="en-GB" sz="1200" b="0" i="0" u="none" strike="noStrike">
                          <a:solidFill>
                            <a:srgbClr val="000000"/>
                          </a:solidFill>
                          <a:effectLst/>
                          <a:latin typeface="Calibri" panose="020F0502020204030204" pitchFamily="34" charset="0"/>
                        </a:rPr>
                        <a:t>POSTAGE: 80 houses not accessible by foot @ 56p second class</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44.80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44.80 </a:t>
                      </a:r>
                    </a:p>
                  </a:txBody>
                  <a:tcPr marL="6350" marR="6350" marT="6350" marB="0" anchor="b">
                    <a:lnL>
                      <a:noFill/>
                    </a:lnL>
                    <a:lnR>
                      <a:noFill/>
                    </a:lnR>
                    <a:lnT>
                      <a:noFill/>
                    </a:lnT>
                    <a:lnB>
                      <a:noFill/>
                    </a:lnB>
                  </a:tcPr>
                </a:tc>
                <a:extLst>
                  <a:ext uri="{0D108BD9-81ED-4DB2-BD59-A6C34878D82A}">
                    <a16:rowId xmlns:a16="http://schemas.microsoft.com/office/drawing/2014/main" val="3913034547"/>
                  </a:ext>
                </a:extLst>
              </a:tr>
              <a:tr h="184150">
                <a:tc>
                  <a:txBody>
                    <a:bodyPr/>
                    <a:lstStyle/>
                    <a:p>
                      <a:pPr algn="l" fontAlgn="b"/>
                      <a:r>
                        <a:rPr lang="en-GB" sz="1200" b="0" i="0" u="none" strike="noStrike">
                          <a:solidFill>
                            <a:srgbClr val="000000"/>
                          </a:solidFill>
                          <a:effectLst/>
                          <a:latin typeface="Calibri" panose="020F0502020204030204" pitchFamily="34" charset="0"/>
                        </a:rPr>
                        <a:t>ENVELOPES: 80 houses x C5 @ 2p</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1.60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1.60 </a:t>
                      </a:r>
                    </a:p>
                  </a:txBody>
                  <a:tcPr marL="6350" marR="6350" marT="6350" marB="0" anchor="b">
                    <a:lnL>
                      <a:noFill/>
                    </a:lnL>
                    <a:lnR>
                      <a:noFill/>
                    </a:lnR>
                    <a:lnT>
                      <a:noFill/>
                    </a:lnT>
                    <a:lnB>
                      <a:noFill/>
                    </a:lnB>
                  </a:tcPr>
                </a:tc>
                <a:extLst>
                  <a:ext uri="{0D108BD9-81ED-4DB2-BD59-A6C34878D82A}">
                    <a16:rowId xmlns:a16="http://schemas.microsoft.com/office/drawing/2014/main" val="277138231"/>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          265.30 </a:t>
                      </a:r>
                    </a:p>
                  </a:txBody>
                  <a:tcPr marL="6350" marR="6350" marT="6350" marB="0" anchor="b">
                    <a:lnL>
                      <a:noFill/>
                    </a:lnL>
                    <a:lnR>
                      <a:noFill/>
                    </a:lnR>
                    <a:lnT>
                      <a:noFill/>
                    </a:lnT>
                    <a:lnB>
                      <a:noFill/>
                    </a:lnB>
                  </a:tcPr>
                </a:tc>
                <a:extLst>
                  <a:ext uri="{0D108BD9-81ED-4DB2-BD59-A6C34878D82A}">
                    <a16:rowId xmlns:a16="http://schemas.microsoft.com/office/drawing/2014/main" val="1813023506"/>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537240209"/>
                  </a:ext>
                </a:extLst>
              </a:tr>
              <a:tr h="184150">
                <a:tc>
                  <a:txBody>
                    <a:bodyPr/>
                    <a:lstStyle/>
                    <a:p>
                      <a:pPr algn="l" fontAlgn="b"/>
                      <a:r>
                        <a:rPr lang="en-GB" sz="1200" b="1" i="0" u="sng" strike="noStrike">
                          <a:solidFill>
                            <a:srgbClr val="000000"/>
                          </a:solidFill>
                          <a:effectLst/>
                          <a:latin typeface="Calibri" panose="020F0502020204030204" pitchFamily="34" charset="0"/>
                        </a:rPr>
                        <a:t>Promotional Materials</a:t>
                      </a: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538425926"/>
                  </a:ext>
                </a:extLst>
              </a:tr>
              <a:tr h="184150">
                <a:tc>
                  <a:txBody>
                    <a:bodyPr/>
                    <a:lstStyle/>
                    <a:p>
                      <a:pPr algn="l" fontAlgn="b"/>
                      <a:r>
                        <a:rPr lang="en-GB" sz="1200" b="0" i="0" u="none" strike="noStrike">
                          <a:solidFill>
                            <a:srgbClr val="000000"/>
                          </a:solidFill>
                          <a:effectLst/>
                          <a:latin typeface="Calibri" panose="020F0502020204030204" pitchFamily="34" charset="0"/>
                        </a:rPr>
                        <a:t>Sail Banner &amp; Stand - external @ £150</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150.00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150.00 </a:t>
                      </a:r>
                    </a:p>
                  </a:txBody>
                  <a:tcPr marL="6350" marR="6350" marT="6350" marB="0" anchor="b">
                    <a:lnL>
                      <a:noFill/>
                    </a:lnL>
                    <a:lnR>
                      <a:noFill/>
                    </a:lnR>
                    <a:lnT>
                      <a:noFill/>
                    </a:lnT>
                    <a:lnB>
                      <a:noFill/>
                    </a:lnB>
                  </a:tcPr>
                </a:tc>
                <a:extLst>
                  <a:ext uri="{0D108BD9-81ED-4DB2-BD59-A6C34878D82A}">
                    <a16:rowId xmlns:a16="http://schemas.microsoft.com/office/drawing/2014/main" val="2512663835"/>
                  </a:ext>
                </a:extLst>
              </a:tr>
              <a:tr h="184150">
                <a:tc>
                  <a:txBody>
                    <a:bodyPr/>
                    <a:lstStyle/>
                    <a:p>
                      <a:pPr algn="l" fontAlgn="b"/>
                      <a:r>
                        <a:rPr lang="en-GB" sz="1200" b="0" i="0" u="none" strike="noStrike">
                          <a:solidFill>
                            <a:srgbClr val="000000"/>
                          </a:solidFill>
                          <a:effectLst/>
                          <a:latin typeface="Calibri" panose="020F0502020204030204" pitchFamily="34" charset="0"/>
                        </a:rPr>
                        <a:t>T-Shirts - NP logo</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15.00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15</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225.00 </a:t>
                      </a:r>
                    </a:p>
                  </a:txBody>
                  <a:tcPr marL="6350" marR="6350" marT="6350" marB="0" anchor="b">
                    <a:lnL>
                      <a:noFill/>
                    </a:lnL>
                    <a:lnR>
                      <a:noFill/>
                    </a:lnR>
                    <a:lnT>
                      <a:noFill/>
                    </a:lnT>
                    <a:lnB>
                      <a:noFill/>
                    </a:lnB>
                  </a:tcPr>
                </a:tc>
                <a:extLst>
                  <a:ext uri="{0D108BD9-81ED-4DB2-BD59-A6C34878D82A}">
                    <a16:rowId xmlns:a16="http://schemas.microsoft.com/office/drawing/2014/main" val="1209157969"/>
                  </a:ext>
                </a:extLst>
              </a:tr>
              <a:tr h="184150">
                <a:tc>
                  <a:txBody>
                    <a:bodyPr/>
                    <a:lstStyle/>
                    <a:p>
                      <a:pPr algn="l" fontAlgn="b"/>
                      <a:r>
                        <a:rPr lang="en-GB" sz="1200" b="0" i="0" u="none" strike="noStrike">
                          <a:solidFill>
                            <a:srgbClr val="000000"/>
                          </a:solidFill>
                          <a:effectLst/>
                          <a:latin typeface="Calibri" panose="020F0502020204030204" pitchFamily="34" charset="0"/>
                        </a:rPr>
                        <a:t>Posters - A1 advertising meetings x 4 @ £12.50</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50.00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2</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100.00 </a:t>
                      </a:r>
                    </a:p>
                  </a:txBody>
                  <a:tcPr marL="6350" marR="6350" marT="6350" marB="0" anchor="b">
                    <a:lnL>
                      <a:noFill/>
                    </a:lnL>
                    <a:lnR>
                      <a:noFill/>
                    </a:lnR>
                    <a:lnT>
                      <a:noFill/>
                    </a:lnT>
                    <a:lnB>
                      <a:noFill/>
                    </a:lnB>
                  </a:tcPr>
                </a:tc>
                <a:extLst>
                  <a:ext uri="{0D108BD9-81ED-4DB2-BD59-A6C34878D82A}">
                    <a16:rowId xmlns:a16="http://schemas.microsoft.com/office/drawing/2014/main" val="2625321712"/>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          475.00 </a:t>
                      </a:r>
                    </a:p>
                  </a:txBody>
                  <a:tcPr marL="6350" marR="6350" marT="6350" marB="0" anchor="b">
                    <a:lnL>
                      <a:noFill/>
                    </a:lnL>
                    <a:lnR>
                      <a:noFill/>
                    </a:lnR>
                    <a:lnT>
                      <a:noFill/>
                    </a:lnT>
                    <a:lnB>
                      <a:noFill/>
                    </a:lnB>
                  </a:tcPr>
                </a:tc>
                <a:extLst>
                  <a:ext uri="{0D108BD9-81ED-4DB2-BD59-A6C34878D82A}">
                    <a16:rowId xmlns:a16="http://schemas.microsoft.com/office/drawing/2014/main" val="355962652"/>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714975110"/>
                  </a:ext>
                </a:extLst>
              </a:tr>
              <a:tr h="368300">
                <a:tc>
                  <a:txBody>
                    <a:bodyPr/>
                    <a:lstStyle/>
                    <a:p>
                      <a:pPr algn="l" fontAlgn="b"/>
                      <a:r>
                        <a:rPr lang="en-GB" sz="1200" b="1" i="0" u="none" strike="noStrike">
                          <a:solidFill>
                            <a:srgbClr val="000000"/>
                          </a:solidFill>
                          <a:effectLst/>
                          <a:latin typeface="Calibri" panose="020F0502020204030204" pitchFamily="34" charset="0"/>
                        </a:rPr>
                        <a:t>Public Meetings (July, October, December)</a:t>
                      </a:r>
                    </a:p>
                  </a:txBody>
                  <a:tcPr marL="6350" marR="6350" marT="6350" marB="0" anchor="b">
                    <a:lnL>
                      <a:noFill/>
                    </a:lnL>
                    <a:lnR>
                      <a:noFill/>
                    </a:lnR>
                    <a:lnT>
                      <a:noFill/>
                    </a:lnT>
                    <a:lnB>
                      <a:noFill/>
                    </a:lnB>
                  </a:tcPr>
                </a:tc>
                <a:tc>
                  <a:txBody>
                    <a:bodyPr/>
                    <a:lstStyle/>
                    <a:p>
                      <a:pPr algn="r" fontAlgn="b"/>
                      <a:r>
                        <a:rPr lang="en-GB" sz="1200" b="1" i="0" u="none" strike="noStrike">
                          <a:solidFill>
                            <a:srgbClr val="000000"/>
                          </a:solidFill>
                          <a:effectLst/>
                          <a:latin typeface="Calibri" panose="020F0502020204030204" pitchFamily="34" charset="0"/>
                        </a:rPr>
                        <a:t> Per meeting </a:t>
                      </a:r>
                    </a:p>
                  </a:txBody>
                  <a:tcPr marL="6350" marR="6350" marT="6350" marB="0" anchor="b">
                    <a:lnL>
                      <a:noFill/>
                    </a:lnL>
                    <a:lnR>
                      <a:noFill/>
                    </a:lnR>
                    <a:lnT>
                      <a:noFill/>
                    </a:lnT>
                    <a:lnB>
                      <a:noFill/>
                    </a:lnB>
                  </a:tcPr>
                </a:tc>
                <a:tc>
                  <a:txBody>
                    <a:bodyPr/>
                    <a:lstStyle/>
                    <a:p>
                      <a:pPr algn="r" fontAlgn="b"/>
                      <a:r>
                        <a:rPr lang="en-GB" sz="1200" b="1" i="0" u="none" strike="noStrike">
                          <a:solidFill>
                            <a:srgbClr val="000000"/>
                          </a:solidFill>
                          <a:effectLst/>
                          <a:latin typeface="Calibri" panose="020F0502020204030204" pitchFamily="34" charset="0"/>
                        </a:rPr>
                        <a:t>No. of meetings</a:t>
                      </a:r>
                    </a:p>
                  </a:txBody>
                  <a:tcPr marL="6350" marR="6350" marT="6350" marB="0" anchor="b">
                    <a:lnL>
                      <a:noFill/>
                    </a:lnL>
                    <a:lnR>
                      <a:noFill/>
                    </a:lnR>
                    <a:lnT>
                      <a:noFill/>
                    </a:lnT>
                    <a:lnB>
                      <a:noFill/>
                    </a:lnB>
                  </a:tcPr>
                </a:tc>
                <a:tc>
                  <a:txBody>
                    <a:bodyPr/>
                    <a:lstStyle/>
                    <a:p>
                      <a:pPr algn="r" fontAlgn="b"/>
                      <a:endParaRPr lang="en-GB" sz="1200" b="1"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059947342"/>
                  </a:ext>
                </a:extLst>
              </a:tr>
              <a:tr h="184150">
                <a:tc>
                  <a:txBody>
                    <a:bodyPr/>
                    <a:lstStyle/>
                    <a:p>
                      <a:pPr algn="l" fontAlgn="b"/>
                      <a:r>
                        <a:rPr lang="en-GB" sz="1200" b="0" i="0" u="none" strike="noStrike">
                          <a:solidFill>
                            <a:srgbClr val="000000"/>
                          </a:solidFill>
                          <a:effectLst/>
                          <a:latin typeface="Calibri" panose="020F0502020204030204" pitchFamily="34" charset="0"/>
                        </a:rPr>
                        <a:t>Hire of screen and projector @ £60</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60.00 </a:t>
                      </a:r>
                    </a:p>
                  </a:txBody>
                  <a:tcPr marL="6350" marR="6350" marT="6350" marB="0" anchor="b">
                    <a:lnL>
                      <a:noFill/>
                    </a:lnL>
                    <a:lnR>
                      <a:noFill/>
                    </a:lnR>
                    <a:lnT>
                      <a:noFill/>
                    </a:lnT>
                    <a:lnB>
                      <a:noFill/>
                    </a:lnB>
                  </a:tcPr>
                </a:tc>
                <a:tc>
                  <a:txBody>
                    <a:bodyPr/>
                    <a:lstStyle/>
                    <a:p>
                      <a:pPr algn="r" fontAlgn="b"/>
                      <a:r>
                        <a:rPr lang="en-GB" sz="1200" b="0" i="0" u="none" strike="noStrike">
                          <a:solidFill>
                            <a:srgbClr val="000000"/>
                          </a:solidFill>
                          <a:effectLst/>
                          <a:latin typeface="Calibri" panose="020F0502020204030204" pitchFamily="34" charset="0"/>
                        </a:rPr>
                        <a:t>1</a:t>
                      </a:r>
                    </a:p>
                  </a:txBody>
                  <a:tcPr marL="6350" marR="6350" marT="6350" marB="0" anchor="b">
                    <a:lnL>
                      <a:noFill/>
                    </a:lnL>
                    <a:lnR>
                      <a:noFill/>
                    </a:lnR>
                    <a:lnT>
                      <a:noFill/>
                    </a:lnT>
                    <a:lnB>
                      <a:noFill/>
                    </a:lnB>
                  </a:tcPr>
                </a:tc>
                <a:tc>
                  <a:txBody>
                    <a:bodyPr/>
                    <a:lstStyle/>
                    <a:p>
                      <a:pPr algn="l" fontAlgn="b"/>
                      <a:r>
                        <a:rPr lang="en-GB" sz="1200" b="0" i="0" u="none" strike="noStrike">
                          <a:solidFill>
                            <a:srgbClr val="000000"/>
                          </a:solidFill>
                          <a:effectLst/>
                          <a:latin typeface="Calibri" panose="020F0502020204030204" pitchFamily="34" charset="0"/>
                        </a:rPr>
                        <a:t>            60.00 </a:t>
                      </a:r>
                    </a:p>
                  </a:txBody>
                  <a:tcPr marL="6350" marR="6350" marT="6350" marB="0" anchor="b">
                    <a:lnL>
                      <a:noFill/>
                    </a:lnL>
                    <a:lnR>
                      <a:noFill/>
                    </a:lnR>
                    <a:lnT>
                      <a:noFill/>
                    </a:lnT>
                    <a:lnB>
                      <a:noFill/>
                    </a:lnB>
                  </a:tcPr>
                </a:tc>
                <a:extLst>
                  <a:ext uri="{0D108BD9-81ED-4DB2-BD59-A6C34878D82A}">
                    <a16:rowId xmlns:a16="http://schemas.microsoft.com/office/drawing/2014/main" val="3724328953"/>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            60.00 </a:t>
                      </a:r>
                    </a:p>
                  </a:txBody>
                  <a:tcPr marL="6350" marR="6350" marT="6350" marB="0" anchor="b">
                    <a:lnL>
                      <a:noFill/>
                    </a:lnL>
                    <a:lnR>
                      <a:noFill/>
                    </a:lnR>
                    <a:lnT>
                      <a:noFill/>
                    </a:lnT>
                    <a:lnB>
                      <a:noFill/>
                    </a:lnB>
                  </a:tcPr>
                </a:tc>
                <a:extLst>
                  <a:ext uri="{0D108BD9-81ED-4DB2-BD59-A6C34878D82A}">
                    <a16:rowId xmlns:a16="http://schemas.microsoft.com/office/drawing/2014/main" val="2616122324"/>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3245572012"/>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r>
                        <a:rPr lang="en-GB" sz="1200" b="1" i="0" u="none" strike="noStrike">
                          <a:solidFill>
                            <a:srgbClr val="000000"/>
                          </a:solidFill>
                          <a:effectLst/>
                          <a:latin typeface="Calibri" panose="020F0502020204030204" pitchFamily="34" charset="0"/>
                        </a:rPr>
                        <a:t>          800.30 </a:t>
                      </a:r>
                    </a:p>
                  </a:txBody>
                  <a:tcPr marL="6350" marR="6350" marT="6350" marB="0" anchor="b">
                    <a:lnL>
                      <a:noFill/>
                    </a:lnL>
                    <a:lnR>
                      <a:noFill/>
                    </a:lnR>
                    <a:lnT>
                      <a:noFill/>
                    </a:lnT>
                    <a:lnB>
                      <a:noFill/>
                    </a:lnB>
                  </a:tcPr>
                </a:tc>
                <a:extLst>
                  <a:ext uri="{0D108BD9-81ED-4DB2-BD59-A6C34878D82A}">
                    <a16:rowId xmlns:a16="http://schemas.microsoft.com/office/drawing/2014/main" val="2849690099"/>
                  </a:ext>
                </a:extLst>
              </a:tr>
              <a:tr h="184150">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a:solidFill>
                          <a:srgbClr val="000000"/>
                        </a:solidFill>
                        <a:effectLst/>
                        <a:latin typeface="Calibri" panose="020F0502020204030204" pitchFamily="34" charset="0"/>
                      </a:endParaRPr>
                    </a:p>
                  </a:txBody>
                  <a:tcPr marL="6350" marR="6350" marT="6350" marB="0" anchor="b">
                    <a:lnL>
                      <a:noFill/>
                    </a:lnL>
                    <a:lnR>
                      <a:noFill/>
                    </a:lnR>
                    <a:lnT>
                      <a:noFill/>
                    </a:lnT>
                    <a:lnB>
                      <a:noFill/>
                    </a:lnB>
                  </a:tcPr>
                </a:tc>
                <a:tc>
                  <a:txBody>
                    <a:bodyPr/>
                    <a:lstStyle/>
                    <a:p>
                      <a:pPr algn="l" fontAlgn="b"/>
                      <a:endParaRPr lang="en-GB" sz="1200" b="0" i="0" u="none" strike="noStrike" dirty="0">
                        <a:solidFill>
                          <a:srgbClr val="000000"/>
                        </a:solidFill>
                        <a:effectLst/>
                        <a:latin typeface="Calibri" panose="020F0502020204030204" pitchFamily="34" charset="0"/>
                      </a:endParaRPr>
                    </a:p>
                  </a:txBody>
                  <a:tcPr marL="6350" marR="6350" marT="6350" marB="0" anchor="b">
                    <a:lnL>
                      <a:noFill/>
                    </a:lnL>
                    <a:lnR>
                      <a:noFill/>
                    </a:lnR>
                    <a:lnT>
                      <a:noFill/>
                    </a:lnT>
                    <a:lnB>
                      <a:noFill/>
                    </a:lnB>
                  </a:tcPr>
                </a:tc>
                <a:extLst>
                  <a:ext uri="{0D108BD9-81ED-4DB2-BD59-A6C34878D82A}">
                    <a16:rowId xmlns:a16="http://schemas.microsoft.com/office/drawing/2014/main" val="164605173"/>
                  </a:ext>
                </a:extLst>
              </a:tr>
            </a:tbl>
          </a:graphicData>
        </a:graphic>
      </p:graphicFrame>
    </p:spTree>
    <p:extLst>
      <p:ext uri="{BB962C8B-B14F-4D97-AF65-F5344CB8AC3E}">
        <p14:creationId xmlns:p14="http://schemas.microsoft.com/office/powerpoint/2010/main" val="1084662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0381CAE7-02A6-406D-951F-87D6E30AD242}"/>
              </a:ext>
            </a:extLst>
          </p:cNvPr>
          <p:cNvGrpSpPr/>
          <p:nvPr/>
        </p:nvGrpSpPr>
        <p:grpSpPr>
          <a:xfrm>
            <a:off x="0" y="6370320"/>
            <a:ext cx="12192000" cy="450016"/>
            <a:chOff x="0" y="6370320"/>
            <a:chExt cx="12192000" cy="450016"/>
          </a:xfrm>
        </p:grpSpPr>
        <p:cxnSp>
          <p:nvCxnSpPr>
            <p:cNvPr id="8" name="Straight Connector 7">
              <a:extLst>
                <a:ext uri="{FF2B5EF4-FFF2-40B4-BE49-F238E27FC236}">
                  <a16:creationId xmlns:a16="http://schemas.microsoft.com/office/drawing/2014/main" id="{1047E353-BB85-4B9B-B66B-8319318F1E39}"/>
                </a:ext>
              </a:extLst>
            </p:cNvPr>
            <p:cNvCxnSpPr/>
            <p:nvPr/>
          </p:nvCxnSpPr>
          <p:spPr>
            <a:xfrm flipV="1">
              <a:off x="0" y="6370320"/>
              <a:ext cx="12192000" cy="7112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3B36962-BE1B-4C56-B177-C0EF68D1DE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4160" y="6441439"/>
              <a:ext cx="285709" cy="378897"/>
            </a:xfrm>
            <a:prstGeom prst="rect">
              <a:avLst/>
            </a:prstGeom>
          </p:spPr>
        </p:pic>
      </p:grpSp>
      <p:sp>
        <p:nvSpPr>
          <p:cNvPr id="2" name="TextBox 1">
            <a:extLst>
              <a:ext uri="{FF2B5EF4-FFF2-40B4-BE49-F238E27FC236}">
                <a16:creationId xmlns:a16="http://schemas.microsoft.com/office/drawing/2014/main" id="{CEBF81AD-14E1-4212-B758-262ACBAEB63D}"/>
              </a:ext>
            </a:extLst>
          </p:cNvPr>
          <p:cNvSpPr txBox="1"/>
          <p:nvPr/>
        </p:nvSpPr>
        <p:spPr>
          <a:xfrm>
            <a:off x="800100" y="584237"/>
            <a:ext cx="2512226" cy="523220"/>
          </a:xfrm>
          <a:prstGeom prst="rect">
            <a:avLst/>
          </a:prstGeom>
          <a:noFill/>
        </p:spPr>
        <p:txBody>
          <a:bodyPr wrap="none" rtlCol="0">
            <a:spAutoFit/>
          </a:bodyPr>
          <a:lstStyle/>
          <a:p>
            <a:r>
              <a:rPr lang="en-GB" sz="2800" b="1" dirty="0"/>
              <a:t>Other Activities</a:t>
            </a:r>
          </a:p>
        </p:txBody>
      </p:sp>
      <p:pic>
        <p:nvPicPr>
          <p:cNvPr id="9" name="Picture 8" descr="A close up of a sign&#10;&#10;Description automatically generated">
            <a:extLst>
              <a:ext uri="{FF2B5EF4-FFF2-40B4-BE49-F238E27FC236}">
                <a16:creationId xmlns:a16="http://schemas.microsoft.com/office/drawing/2014/main" id="{3A26B20C-BFA5-43D2-BE49-DA803B490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9470" y="416561"/>
            <a:ext cx="2202425" cy="1591962"/>
          </a:xfrm>
          <a:prstGeom prst="rect">
            <a:avLst/>
          </a:prstGeom>
        </p:spPr>
      </p:pic>
      <p:sp>
        <p:nvSpPr>
          <p:cNvPr id="3" name="TextBox 2">
            <a:extLst>
              <a:ext uri="{FF2B5EF4-FFF2-40B4-BE49-F238E27FC236}">
                <a16:creationId xmlns:a16="http://schemas.microsoft.com/office/drawing/2014/main" id="{4FF143DC-0C02-48B1-9117-39A78981BC9E}"/>
              </a:ext>
            </a:extLst>
          </p:cNvPr>
          <p:cNvSpPr txBox="1"/>
          <p:nvPr/>
        </p:nvSpPr>
        <p:spPr>
          <a:xfrm>
            <a:off x="766916" y="2202426"/>
            <a:ext cx="10412361" cy="2554545"/>
          </a:xfrm>
          <a:prstGeom prst="rect">
            <a:avLst/>
          </a:prstGeom>
          <a:noFill/>
        </p:spPr>
        <p:txBody>
          <a:bodyPr wrap="square" rtlCol="0">
            <a:spAutoFit/>
          </a:bodyPr>
          <a:lstStyle/>
          <a:p>
            <a:pPr marL="285750" indent="-285750">
              <a:buFont typeface="Arial" panose="020B0604020202020204" pitchFamily="34" charset="0"/>
              <a:buChar char="•"/>
            </a:pPr>
            <a:r>
              <a:rPr lang="en-GB" sz="2000" dirty="0"/>
              <a:t>175 responses received from Questionnaire circulated with Parish Council Annual Report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NP Team members to be present at School Fete on 21</a:t>
            </a:r>
            <a:r>
              <a:rPr lang="en-GB" sz="2000" baseline="30000" dirty="0"/>
              <a:t>st</a:t>
            </a:r>
            <a:r>
              <a:rPr lang="en-GB" sz="2000" dirty="0"/>
              <a:t> June to encourage parents to complete the form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Next Public meeting being planned for July with guest speakers (School, Doctors and Business) </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Further newsletter being proposed for circulation to all residents</a:t>
            </a:r>
          </a:p>
        </p:txBody>
      </p:sp>
    </p:spTree>
    <p:extLst>
      <p:ext uri="{BB962C8B-B14F-4D97-AF65-F5344CB8AC3E}">
        <p14:creationId xmlns:p14="http://schemas.microsoft.com/office/powerpoint/2010/main" val="2911268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1390</TotalTime>
  <Words>343</Words>
  <Application>Microsoft Office PowerPoint</Application>
  <PresentationFormat>Widescreen</PresentationFormat>
  <Paragraphs>66</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Calton</dc:creator>
  <cp:lastModifiedBy>Tony Calton</cp:lastModifiedBy>
  <cp:revision>79</cp:revision>
  <dcterms:created xsi:type="dcterms:W3CDTF">2018-10-10T10:01:30Z</dcterms:created>
  <dcterms:modified xsi:type="dcterms:W3CDTF">2019-06-19T12:11:03Z</dcterms:modified>
</cp:coreProperties>
</file>